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361" r:id="rId3"/>
    <p:sldId id="362" r:id="rId4"/>
    <p:sldId id="368" r:id="rId5"/>
    <p:sldId id="274" r:id="rId6"/>
    <p:sldId id="369" r:id="rId7"/>
    <p:sldId id="374" r:id="rId8"/>
    <p:sldId id="275" r:id="rId9"/>
    <p:sldId id="375" r:id="rId10"/>
    <p:sldId id="435" r:id="rId11"/>
  </p:sldIdLst>
  <p:sldSz cx="9144000" cy="6858000" type="screen4x3"/>
  <p:notesSz cx="7010400" cy="92964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B9B4D6-5068-4CCF-A012-F6C2DDC80CF1}">
          <p14:sldIdLst>
            <p14:sldId id="263"/>
            <p14:sldId id="361"/>
            <p14:sldId id="362"/>
            <p14:sldId id="368"/>
            <p14:sldId id="274"/>
            <p14:sldId id="369"/>
            <p14:sldId id="374"/>
            <p14:sldId id="275"/>
            <p14:sldId id="375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63">
          <p15:clr>
            <a:srgbClr val="A4A3A4"/>
          </p15:clr>
        </p15:guide>
        <p15:guide id="4" pos="2899">
          <p15:clr>
            <a:srgbClr val="A4A3A4"/>
          </p15:clr>
        </p15:guide>
        <p15:guide id="5" orient="horz" pos="2730">
          <p15:clr>
            <a:srgbClr val="A4A3A4"/>
          </p15:clr>
        </p15:guide>
        <p15:guide id="6" orient="horz" pos="1401">
          <p15:clr>
            <a:srgbClr val="A4A3A4"/>
          </p15:clr>
        </p15:guide>
        <p15:guide id="7" pos="2293">
          <p15:clr>
            <a:srgbClr val="A4A3A4"/>
          </p15:clr>
        </p15:guide>
        <p15:guide id="8" pos="3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Rachmeler" initials="SR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CE2"/>
    <a:srgbClr val="49B67E"/>
    <a:srgbClr val="F7D40B"/>
    <a:srgbClr val="F37678"/>
    <a:srgbClr val="50C286"/>
    <a:srgbClr val="00B0F4"/>
    <a:srgbClr val="F17678"/>
    <a:srgbClr val="F37578"/>
    <a:srgbClr val="F9D50A"/>
    <a:srgbClr val="36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2322" autoAdjust="0"/>
  </p:normalViewPr>
  <p:slideViewPr>
    <p:cSldViewPr snapToGrid="0" snapToObjects="1">
      <p:cViewPr varScale="1">
        <p:scale>
          <a:sx n="78" d="100"/>
          <a:sy n="78" d="100"/>
        </p:scale>
        <p:origin x="846" y="96"/>
      </p:cViewPr>
      <p:guideLst>
        <p:guide orient="horz" pos="2160"/>
        <p:guide pos="2880"/>
        <p:guide orient="horz" pos="1063"/>
        <p:guide pos="2899"/>
        <p:guide orient="horz" pos="2730"/>
        <p:guide orient="horz" pos="1401"/>
        <p:guide pos="2293"/>
        <p:guide pos="3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292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61B457-8987-604A-B405-9BD5848774D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797BD6-697E-4344-9044-5276EC3B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30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CA4D1A-CC30-8640-BB90-5B473961DF7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7EFF83-B227-5D4C-AA37-04613306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04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FF83-B227-5D4C-AA37-0461330635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69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FF83-B227-5D4C-AA37-0461330635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FF83-B227-5D4C-AA37-0461330635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7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FF83-B227-5D4C-AA37-0461330635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7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FF83-B227-5D4C-AA37-0461330635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1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FF83-B227-5D4C-AA37-0461330635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FF83-B227-5D4C-AA37-0461330635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7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FF83-B227-5D4C-AA37-0461330635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6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FF83-B227-5D4C-AA37-0461330635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48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FF83-B227-5D4C-AA37-0461330635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0" y="97250"/>
            <a:ext cx="2270760" cy="728472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8964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A93D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049820"/>
            <a:ext cx="8229600" cy="5432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2068497" y="6356351"/>
            <a:ext cx="4607511" cy="3661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©2018 by John Wiley &amp; Sons, Inc. All rights reserved.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E5684-6A2C-9F4C-A10E-3FD22C27B3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477000" y="5330825"/>
            <a:ext cx="25908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Your Company</a:t>
            </a:r>
          </a:p>
          <a:p>
            <a:pPr eaLnBrk="1" hangingPunct="1"/>
            <a:r>
              <a:rPr lang="en-US" altLang="en-US" sz="1600" dirty="0"/>
              <a:t>123 Main Street</a:t>
            </a:r>
          </a:p>
          <a:p>
            <a:pPr eaLnBrk="1" hangingPunct="1"/>
            <a:r>
              <a:rPr lang="en-US" altLang="en-US" sz="1600" dirty="0"/>
              <a:t>Smithville, MN 54321</a:t>
            </a:r>
          </a:p>
          <a:p>
            <a:pPr eaLnBrk="1" hangingPunct="1"/>
            <a:r>
              <a:rPr lang="en-US" altLang="en-US" sz="1600" dirty="0"/>
              <a:t>612.123.9876</a:t>
            </a:r>
          </a:p>
          <a:p>
            <a:pPr eaLnBrk="1" hangingPunct="1"/>
            <a:r>
              <a:rPr lang="en-US" altLang="en-US" sz="1800" dirty="0"/>
              <a:t>www.yourcompany.com</a:t>
            </a:r>
            <a:endParaRPr lang="en-US" altLang="en-US" sz="1800" dirty="0">
              <a:latin typeface="Times New Roman" pitchFamily="18" charset="0"/>
            </a:endParaRPr>
          </a:p>
        </p:txBody>
      </p:sp>
      <p:pic>
        <p:nvPicPr>
          <p:cNvPr id="8" name="Picture 12" descr="your logo her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09783"/>
            <a:ext cx="19669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167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0A93D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A5B4"/>
                </a:solidFill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图片占位符 7"/>
          <p:cNvSpPr>
            <a:spLocks noGrp="1"/>
          </p:cNvSpPr>
          <p:nvPr>
            <p:ph type="pic" sz="quarter" idx="10" hasCustomPrompt="1"/>
          </p:nvPr>
        </p:nvSpPr>
        <p:spPr>
          <a:xfrm>
            <a:off x="369147" y="1975884"/>
            <a:ext cx="3815316" cy="38153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     </a:t>
            </a:r>
            <a:endParaRPr lang="zh-CN" altLang="en-US" dirty="0"/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4" hasCustomPrompt="1"/>
          </p:nvPr>
        </p:nvSpPr>
        <p:spPr>
          <a:xfrm>
            <a:off x="2797294" y="4038813"/>
            <a:ext cx="1720142" cy="175238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58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ransition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09322"/>
            <a:ext cx="9144000" cy="43486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603" y="6218247"/>
            <a:ext cx="1433720" cy="52869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2068497" y="6356351"/>
            <a:ext cx="4607511" cy="3661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©2018 by John Wiley &amp; Sons, Inc. All rights reserved.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0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ransition / Fin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09322"/>
            <a:ext cx="9144000" cy="43486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603" y="6218247"/>
            <a:ext cx="1433720" cy="528696"/>
          </a:xfrm>
          <a:prstGeom prst="rect">
            <a:avLst/>
          </a:prstGeom>
        </p:spPr>
      </p:pic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2068497" y="6356351"/>
            <a:ext cx="4607511" cy="3661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©2018 by John Wiley &amp; Sons, Inc. All rights reserved.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3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93D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A5B4"/>
                </a:solidFill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7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603" y="6218247"/>
            <a:ext cx="1433720" cy="528696"/>
          </a:xfrm>
          <a:prstGeom prst="rect">
            <a:avLst/>
          </a:prstGeom>
        </p:spPr>
      </p:pic>
      <p:sp>
        <p:nvSpPr>
          <p:cNvPr id="8" name="Text Placeholder 9"/>
          <p:cNvSpPr txBox="1">
            <a:spLocks/>
          </p:cNvSpPr>
          <p:nvPr userDrawn="1"/>
        </p:nvSpPr>
        <p:spPr>
          <a:xfrm>
            <a:off x="2068497" y="6356351"/>
            <a:ext cx="4607511" cy="3661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©2018 by John Wiley &amp; Sons, Inc. All rights reserved.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0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0502"/>
            <a:ext cx="2882649" cy="5285663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rgbClr val="0A93D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850" y="840502"/>
            <a:ext cx="5346950" cy="5285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4079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rgbClr val="7FA5B4"/>
                </a:solidFill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6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ransi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09322"/>
            <a:ext cx="9144000" cy="43486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603" y="6218247"/>
            <a:ext cx="1433720" cy="528696"/>
          </a:xfrm>
          <a:prstGeom prst="rect">
            <a:avLst/>
          </a:prstGeom>
        </p:spPr>
      </p:pic>
      <p:sp>
        <p:nvSpPr>
          <p:cNvPr id="10" name="Text Placeholder 9"/>
          <p:cNvSpPr txBox="1">
            <a:spLocks/>
          </p:cNvSpPr>
          <p:nvPr userDrawn="1"/>
        </p:nvSpPr>
        <p:spPr>
          <a:xfrm>
            <a:off x="2068497" y="6356351"/>
            <a:ext cx="4607511" cy="3661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©2018 by John Wiley &amp; Sons, Inc. All rights reserved.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4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with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486"/>
          <a:stretch/>
        </p:blipFill>
        <p:spPr>
          <a:xfrm>
            <a:off x="1" y="3710899"/>
            <a:ext cx="9144000" cy="3147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93D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rgbClr val="5B787D"/>
                </a:solidFill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ED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76" y="6217723"/>
            <a:ext cx="1490665" cy="478213"/>
          </a:xfrm>
          <a:prstGeom prst="rect">
            <a:avLst/>
          </a:prstGeom>
        </p:spPr>
      </p:pic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2068497" y="6356351"/>
            <a:ext cx="4607511" cy="3661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©2018 by John Wiley &amp; Sons, Inc. All rights reserved.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7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Transition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09322"/>
            <a:ext cx="9144000" cy="43486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603" y="6218247"/>
            <a:ext cx="1433720" cy="528696"/>
          </a:xfrm>
          <a:prstGeom prst="rect">
            <a:avLst/>
          </a:prstGeom>
        </p:spPr>
      </p:pic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2068497" y="6356351"/>
            <a:ext cx="4607511" cy="3661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©2018 by John Wiley &amp; Sons, Inc. All rights reserved.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3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0A93D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A5B4"/>
                </a:solidFill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5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0A93D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A5B4"/>
                </a:solidFill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图片占位符 7"/>
          <p:cNvSpPr>
            <a:spLocks noGrp="1"/>
          </p:cNvSpPr>
          <p:nvPr>
            <p:ph type="pic" sz="quarter" idx="14" hasCustomPrompt="1"/>
          </p:nvPr>
        </p:nvSpPr>
        <p:spPr>
          <a:xfrm>
            <a:off x="4722631" y="1943979"/>
            <a:ext cx="3905706" cy="39057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53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2183"/>
            <a:ext cx="9144000" cy="4066739"/>
          </a:xfrm>
          <a:prstGeom prst="rect">
            <a:avLst/>
          </a:prstGeom>
          <a:pattFill prst="dkUpDiag">
            <a:fgClr>
              <a:srgbClr val="95C1D2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dient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0"/>
          <a:stretch/>
        </p:blipFill>
        <p:spPr>
          <a:xfrm>
            <a:off x="0" y="-22184"/>
            <a:ext cx="9144000" cy="44934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38389"/>
                </a:solidFill>
              </a:defRPr>
            </a:lvl1pPr>
          </a:lstStyle>
          <a:p>
            <a:fld id="{8A3E5684-6A2C-9F4C-A10E-3FD22C27B3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ED-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76" y="6217723"/>
            <a:ext cx="1490665" cy="47821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2068497" y="6356351"/>
            <a:ext cx="4607511" cy="3661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rgbClr val="5B78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FA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©2018 by John Wiley &amp; Sons, Inc. All rights reserved. </a:t>
            </a:r>
            <a:endParaRPr lang="en-US" dirty="0">
              <a:solidFill>
                <a:srgbClr val="7FA5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8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61" r:id="rId3"/>
    <p:sldLayoutId id="2147483650" r:id="rId4"/>
    <p:sldLayoutId id="2147483649" r:id="rId5"/>
    <p:sldLayoutId id="2147483660" r:id="rId6"/>
    <p:sldLayoutId id="2147483662" r:id="rId7"/>
    <p:sldLayoutId id="2147483653" r:id="rId8"/>
    <p:sldLayoutId id="2147483665" r:id="rId9"/>
    <p:sldLayoutId id="2147483666" r:id="rId10"/>
    <p:sldLayoutId id="2147483663" r:id="rId11"/>
    <p:sldLayoutId id="214748366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A93D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87EC5"/>
        </a:buClr>
        <a:buFont typeface="Arial"/>
        <a:buChar char="•"/>
        <a:defRPr sz="3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87EC5"/>
        </a:buClr>
        <a:buFont typeface="Arial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Everything DiSC Workplace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baseline="30000" dirty="0">
              <a:solidFill>
                <a:srgbClr val="0A93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Image Credits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1A1-191A-AC45-9A3D-4C4462192ADA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720056"/>
            <a:ext cx="8301318" cy="3951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Elena_Elisseeva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Steve_Cukrov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michaeljung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spaxiax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Asier_Romero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kurhan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Dean_Drobot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Technomatic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szefei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fotogenicstudio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ASDF_MEDIA/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Ebtikar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Djomas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Panic_Attack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Syda_Productions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Rawpixel.com/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Uber_Images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milanzeremski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Song_Pin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SFIO_CRACHO/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Iakov_Filimonov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Linderina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Matej_Kastelic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GaudiLab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Monkey_Business_Images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Juices_Images_Ltd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Shutterstock.UfaBizPhoto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wavebreakmedia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You See Yourself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1A1-191A-AC45-9A3D-4C4462192ADA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7" descr="C:\Users\rsteele\Desktop\EvD Workplace_Thoughtf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40" y="4780756"/>
            <a:ext cx="3813048" cy="184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steele\Desktop\EvD Workplace_Ac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33" y="776797"/>
            <a:ext cx="3813048" cy="184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497263" y="2405751"/>
            <a:ext cx="24542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Fast-Paced &amp; Outspoken</a:t>
            </a:r>
            <a:endParaRPr lang="en-US" altLang="en-US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344863" y="3932472"/>
            <a:ext cx="24542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Cautious &amp; Reflective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You See Yourself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1A1-191A-AC45-9A3D-4C4462192ADA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C:\Users\rsteele\Desktop\EvD Workplace_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13" y="2728913"/>
            <a:ext cx="3816374" cy="1846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8600" y="3352799"/>
            <a:ext cx="25146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Questioning &amp; Skeptical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797675" y="3352799"/>
            <a:ext cx="2117725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Accepting &amp; Warm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You See Yourself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1A1-191A-AC45-9A3D-4C4462192ADA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8600" y="3352799"/>
            <a:ext cx="25146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Questioning &amp; Skeptical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332163" y="1143000"/>
            <a:ext cx="2479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Fast-Paced &amp; Outspoken 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C:\Users\rsteele\Desktop\EvD Workplace_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813048" cy="1844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7"/>
          <p:cNvSpPr>
            <a:spLocks/>
          </p:cNvSpPr>
          <p:nvPr/>
        </p:nvSpPr>
        <p:spPr bwMode="auto">
          <a:xfrm rot="2751850">
            <a:off x="2641455" y="1786013"/>
            <a:ext cx="411163" cy="1737360"/>
          </a:xfrm>
          <a:prstGeom prst="leftBrace">
            <a:avLst>
              <a:gd name="adj1" fmla="val 58413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</p:txBody>
      </p:sp>
      <p:pic>
        <p:nvPicPr>
          <p:cNvPr id="17" name="Picture 5" descr="C:\Users\rsteele\Desktop\EvD Workplace_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813048" cy="184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8"/>
          <p:cNvSpPr>
            <a:spLocks/>
          </p:cNvSpPr>
          <p:nvPr/>
        </p:nvSpPr>
        <p:spPr bwMode="auto">
          <a:xfrm rot="8151850">
            <a:off x="6141810" y="1806945"/>
            <a:ext cx="411163" cy="1737360"/>
          </a:xfrm>
          <a:prstGeom prst="leftBrace">
            <a:avLst>
              <a:gd name="adj1" fmla="val 58413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" name="Picture 6" descr="C:\Users\rsteele\Desktop\EvD Workplace_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55840"/>
            <a:ext cx="3813048" cy="1844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rsteele\Desktop\EvD Workplace_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4555840"/>
            <a:ext cx="3813048" cy="1844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5"/>
          <p:cNvSpPr>
            <a:spLocks/>
          </p:cNvSpPr>
          <p:nvPr/>
        </p:nvSpPr>
        <p:spPr bwMode="auto">
          <a:xfrm rot="-2699892">
            <a:off x="2661458" y="4225528"/>
            <a:ext cx="411162" cy="1737360"/>
          </a:xfrm>
          <a:prstGeom prst="leftBrace">
            <a:avLst>
              <a:gd name="adj1" fmla="val 58413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3332163" y="5342793"/>
            <a:ext cx="2479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Cautious &amp; Reflective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797675" y="3352799"/>
            <a:ext cx="2117725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Accepting &amp; Warm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16"/>
          <p:cNvSpPr>
            <a:spLocks/>
          </p:cNvSpPr>
          <p:nvPr/>
        </p:nvSpPr>
        <p:spPr bwMode="auto">
          <a:xfrm rot="-8048150">
            <a:off x="6145252" y="4203369"/>
            <a:ext cx="411162" cy="1737360"/>
          </a:xfrm>
          <a:prstGeom prst="leftBrace">
            <a:avLst>
              <a:gd name="adj1" fmla="val 58413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0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Group Discussion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339170"/>
            <a:ext cx="8389711" cy="639763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you answer the way that you did?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1796" y="2081569"/>
            <a:ext cx="3575115" cy="39512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examples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responses on your flip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1A1-191A-AC45-9A3D-4C4462192ADA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2" descr="C:\Users\rsteele\Downloads\shutterstock_57200267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0999"/>
            <a:ext cx="4572000" cy="3262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1A1-191A-AC45-9A3D-4C4462192ADA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450702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DiSC</a:t>
            </a:r>
            <a:r>
              <a:rPr lang="en-US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Everything DiSC Workplace</a:t>
            </a:r>
            <a:r>
              <a:rPr lang="en-US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Map</a:t>
            </a:r>
            <a:endParaRPr lang="en-US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your style and explore the priorities that drive you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 similarities and differences among the DiSC styles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rsteele\Downloads\shutterstock_5984639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11968"/>
          <a:stretch/>
        </p:blipFill>
        <p:spPr bwMode="auto">
          <a:xfrm>
            <a:off x="5812302" y="1195388"/>
            <a:ext cx="3179298" cy="2595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steele\Downloads\shutterstock_646236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72" y="4080486"/>
            <a:ext cx="3179298" cy="2119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6626225" y="4629150"/>
            <a:ext cx="1728788" cy="1728788"/>
          </a:xfrm>
          <a:prstGeom prst="ellipse">
            <a:avLst/>
          </a:prstGeom>
          <a:solidFill>
            <a:srgbClr val="36AAE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6596412" y="1056576"/>
            <a:ext cx="1728788" cy="1728788"/>
          </a:xfrm>
          <a:prstGeom prst="ellipse">
            <a:avLst/>
          </a:prstGeom>
          <a:solidFill>
            <a:srgbClr val="F3757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769319" y="1056576"/>
            <a:ext cx="1728787" cy="1728788"/>
          </a:xfrm>
          <a:prstGeom prst="ellipse">
            <a:avLst/>
          </a:prstGeom>
          <a:solidFill>
            <a:srgbClr val="50BC8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Discovering DiSC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1A1-191A-AC45-9A3D-4C4462192ADA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8600" y="3352799"/>
            <a:ext cx="25146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Questioning &amp; Skeptical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797675" y="3352799"/>
            <a:ext cx="2117725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Accepting &amp; Warm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332163" y="1143000"/>
            <a:ext cx="2479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Fast-Paced &amp; Outspoken 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3332163" y="5493544"/>
            <a:ext cx="2479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Cautious &amp; Reflective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036638" y="1209675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878638" y="1206500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b="1" dirty="0" err="1">
                <a:solidFill>
                  <a:srgbClr val="FFFFFF"/>
                </a:solidFill>
              </a:rPr>
              <a:t>i</a:t>
            </a:r>
            <a:endParaRPr lang="en-US" altLang="en-US" sz="8000" b="1" dirty="0">
              <a:solidFill>
                <a:srgbClr val="FFFFFF"/>
              </a:solidFill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873874" y="4810125"/>
            <a:ext cx="1223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b="1" dirty="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785813" y="4598988"/>
            <a:ext cx="1728787" cy="1728787"/>
          </a:xfrm>
          <a:prstGeom prst="ellipse">
            <a:avLst/>
          </a:prstGeom>
          <a:solidFill>
            <a:srgbClr val="F9D50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031875" y="4786313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b="1" dirty="0">
                <a:solidFill>
                  <a:srgbClr val="FFFFF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897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Cornerstone Principles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432" y="1535113"/>
            <a:ext cx="4055956" cy="63976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DiSC Workplace</a:t>
            </a:r>
            <a:r>
              <a:rPr lang="en-US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Page 2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1A1-191A-AC45-9A3D-4C4462192ADA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1210559"/>
            <a:ext cx="3707146" cy="469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917276" y="1740808"/>
            <a:ext cx="1508760" cy="196596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3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DiSC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1A1-191A-AC45-9A3D-4C4462192ADA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23" y="1210558"/>
            <a:ext cx="3888871" cy="4716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7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C5AF3CE-CE21-438C-A740-9D719C5F33CB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qSQke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LoI2ScsD89RmLwAAGVAAABcAAAB1bml2ZXJzYWwvdW5pdmVyc2FsLnBuZ+18CVRT5/YvtViL2qKIBRUJMqMIglVEICkKMqkUFJEyRA3IrQKRRIZISFqsdWAIhLkgqQJVEiQlXBPCFCcyECC3VkQMECUhqUCSksgQMr0EbbXDfeu993/vv95dy7VgwfnO2d/+7b2/PZ3znXP584MBHy1fv9zAwOCjoEC/cAMDQ18DgyXkDz/QjVyzzwnV/XkPHh6wx6Cp3+KF7sAw0feA7opmzArV8aW6Y6MzgVFwA4OP7+t/32NAb8YbGIQ2Bfn5Hs6ME49AMcmi7E80HT90fdX1VTBiSXjzqtBC3CYBcMmWT6+virErNSjvufmoPtja/+N/+j07HLx24Fjdw90fEpYSgo2eXP58zQ5DxrUnqSeKt9F4OzwpWVkKL96OFlHvtM9ptMuL2qEWjfj2XG8XZ3iw0UdkY3YIpeIDwB1KSbuZtEPeXw9QPVumg2gwR//l04fQOlGFPM4IWzrQvzgWsVBQxDYRBIAWwqibdAN3sstH+SRDBVor1ZZu0F9i4b+AwWRuWKn798zZFyCg7D5A82OMkf7QVHcYfkt/0a71dswcGVih0ki1KGoBXz6jY9m6IbhwaaUhzgOMNjD4qn368+DCxBqEMLtLNe5a9WDkXm2FofYuQHV3GVLkxXOi+ORUeXeVg1EKmJKIVk+OL7TPOnZpEFdRz1eAHQcTFBGTs4JWYyWCTe3ls6ceyS1gecaTkzpc3ueM6w0VDbiFhlycVoFDQ0/I4KA5uBkGpJmvP5V1DnPCRBWqfQHqdCa4D3EYHLRGXs6OQ4yXwpTG9xNByqGLO337IO39zV2KPmhcStZLE1vi0JNP9iq82aHZ4pO8i9kSuJFsO0i+vVy0E0hLNoKZiVYYGDROXiu14l72sz8EUraAsjzv1pS3SMN0Q0Go5YWmxnKS8c9pubmTrZJm0oHl106N1MpuBhd2ACl2e4AA//sdqjZJ22HzpYG3JabBq3QadM04kuNnHwW5h3UX3EAv3HCl5O//Jz09qpzDaEOcmK3kIIWd40VbDtLbkECedF58JiWR9LIhNHsCVjUMLcs3Gj26c9ZnZljSczEiRyB35ohTLzCJ2gUi2CWkoTSB6hOvfuIxSScrKrZsprd5J8pR/FPFU8UPE2IuuBOr5taJhjYmZjVFAaswxVyaWvczmgrTapW6dWDs3ZVUlU1P5YeV+GHwhqzTp6PT8wb7OryJDdNq3CArM3/coiU2TsTPVOzq9wETk0BdB4fSLRzopxt2HyyLJI20aqOagISCjYMb9wohghi81MbA4BmqvZhy38/etNIg/3LilW8QD73NbKM87LfyYar9+0nQFIyYlOLiSk+nbuR3wb2K65uTC4qV/SK+BQxdO7VrfJhOzniuU7aCa4ZI+db0fX5zwR6rNU8a2ZDQdYUkq0m52ySjbbif0agkamdocaga7hC6i2Q9SU+lZ8dHPR5HklKSvApw3EHP/l2DzX1JwCMpomYhsgV9JX8443FCFWLJ1bShdG9JI1udP7PIiYpR7PgOo0BxZB0okjNFfs5cOe7Z3wWJTbnx6TqRV0GVyEmZD8FwGKn0STfw+YldkQ3BhRZZqGSROf8JVWuRBV3JcqNnruJaf6iz9rcXv8iJHys02iegECHh3vYHK5NWQriNHIHNmgI3t3Xuqax0OQlZk2NHYbgx2pJA9l6eo09cSLzZo0Nzj+DtITpDDAWztjU9Y/qhXWzDTeKz7Uv32hfUWjE1ld8UEBWFM1FAaTm/AAT8DpKXrMMkol4VE+HVipgt8mYhd3os17UrMilesevGcE1uufk4u2PqeFaJXWAchd+Ti+ydQ5VBV3wVdsRvto+U6kW81hwL5LjJFyppZrIvemWpeeZ8v7RqgqCDbBdYlr8kPvA5FgLOWLnOP5jMQxm/b2DASHWAXmTFJ2puSSsE8SRS6UxlUsHlnyv8Eqzdy9fvBQKUydKMUSC3V5kCAhz0oYhTLX8IiMjp9b/zmPy9uf/esr5wq/jsnmLTtZ4SRweSN1dw6ooYVflritSGpEVmVUPI7axUshCSDMiaxQz3y1IbFbOFCXLP0QsBUTl13ubEAWSvvHKcrwTxJp1W0k/bEq8N97dNP13HyEPW8HsjP/ef3XhhzJl7mEENnh3qKmhJUiLzxd8idGIuDPerC7LhLp5zzmxqSu5a3VrVtLfQjLCsB/MfJdkfGTrpYgzLmtoOLEjgezwoenh8ao2n8Ci5k4e413LVOcGaos4/8zjxOryHmp8svXfFjtlqEj9qzwnqwcTcdSsoTVCcE81Tr56IN7XbO8tqqyqx8vDpf4xsFENoOt+apqDft43MSSr3ScKQDNdR5LuZD0C4RIWjkZBgb83JIAO4+dz7u1IEt91rRBMz5dLiRmIBvFQ8uRs2JR4E8UPLYjNWshB58D5EQlW1tgOgi9LakSgjrJF/GYb3w8mcHaH7hEFh9hvkhl+qPkFYQPafcfdkkfldsDy3Tesnmzb7wvIaOel8udsLL52PiTKOd5vYFvOmttfQTAHUMZv6z3pyGjeguZCkqmRSNpm9M6oco1Dt1gl5XVDCT+rDZHRtjCy1KroHQRqLvMMNdSroqXXxlalrpPIwSYLC0ZeUgkoWpM/2yWvEsKzGXHEqI1VW3U+kIXtFiC4CP6Z+sy+ZYYkTWcBVFlnIAwx1AdxCVMUA9idaQPKMdQkq1bvExHZNsdt7lQknii5/npKobn3kLTyxadL9ufmkMCjS/vvK6rw0iPv22Q2TJLQE2siZFiXbFN9IrU4C9St0vrNFlw+qRSdNl5d6S8SlZnzp8To/86XdR8u5kNg80c7w9XnjTmvp6iNzbui+fVS3ntIqi8TTqA4uo0bNUJxUIBuRNWOQYemo2nslZmwSRDspX88W1RowZdPrmWJ9RHyaeUCkIqWUWNxHDpesUiBLAkcmoVnVhMPEydaJJz/lb5IrhE8gVUkgwPuLkSA859czPleCtk3K/iZrXjOMKgz6FSH/21Pv6VJvf46JoT4Dr9BnEYNnzo66usTgq5bv//YkUoDRzmNc9Sm74KDREt2f6qV2H+pz+SclVvr0H/V5jv5kou//4Un2uZmBSNfRTH5+LmX03OQeP1uIL/2bvI8GKpoD9FTOLwhg9US3l64yOTZhYy0zYz0pdLu+3mu3HuCxILRGhNYca9OduBufd5NeUKCHfxR7iRmHb66t1YtUZmtNKj819YtezK/sLl+aqv+d2No6q+Edyf8XJCw1swrahZhWyTlg5BQE0P7yCQQTi3xZC4gN7v+yGty/Q+TMCNyRfla/du5g49V1+zPHLjv0jB1P8Ez0Z7qF52/cqF9dP9pGgUJB6rNR7sPLPDOo2jesG3FreQuwWM+5Q7J7K1y9W+221P2OkYTCw54DqV+Gf1VNwg3HvoE4mRi9edjDg+X4WUobbjj57RMupicVgKP6qnBZdHYmQnx70IVTv5vRmiJcIrBXskZuvDW78MQx8hd4eN5kfPRXMRkgxKdvw0r23NZYNmEBcY14D3ZVLfip/m1YOVZHQtIKfhrHL7GNv3oYEvDKJ4Ieh0asenCqod+tKTjyq28ai9/ocaFhec7RrQOe+0o7/w0JmXrwPRPSwbdkubH5wxO3D4vM4U3Rfz8ZnXlgeWFh2ttKjvBdRdCJG5jyxb8hcVoayNz9tpx4q0sD4Vf5yf+doxBv9cufx2U+fysuy8n/0r+RNndVlMPAk5/C9BEqBDtzaK1hs95+nh5Oe/6NTlNWW0/W/dVyYeO7/w2TiKEtfz9X29l/QxHXtPnvKZqK8R8W/cE6XNixTI1CBEiafi66YBbnyHFrqkr+E0LhiWfAtiChtd/joLf8qvfCveyzP+f9adR7+sEagOMnktxqpVPQn+apyZJQScdajWESmPbQWxigXQphNx8DiitbuYXtKRoe17xxCRgI6/684UbNZva3a8dj1lox3jDz85t9I8nqos438vrFu/5uE5PVQyH/YSSITMUshZY93bOFiLzjKejz4HUgGxVHExpDm9qvvm3w+2w4xydj+icM6uX7lmjVdO5gXJb47pHTdiLVNqxsrJlh2b5oXGcEGgYCKJ8wXKAiTyr+F6assfz22/zW2TGrS96vVN2wOupm3HImc+HFDdcaXdhchusEOeXEZT6/wOaOlFoFF+449BaVrgsR1JfHtcXUEHxlZZUl70WViRlrVysqOBeTPLD3rJR5adwlx+PKt7gJZ/hHIdmSDFucqIO+MyjDkorz/rY5paqRPS3MxlrAXb4mM65iPGsIRd5l3j80o0ydbOSQ3Glkz/0Dv6tI8Nyu+FddIfvAh73dFxOzdjV1j22xJszSWznVUs4wnwyoLCJsqTk30cBO4+OxzS5LfYGctikcdyjdlpFv4cqNVzvuoSuEkJ5vOuXMbJEcWS2FHOzfoexnrbX2FAZKICVrPcubOa2cRgBLnTfjefBxPmVY0EH3PKnOVCEsZGfeFp3lhyxZ3rK/l8H1c1dwdspLV+kKu4Uit+ZQktrRGuvMSSU5M2pWfGvhwcVgj1dzAsl96vx4NXMUEZ995ZKLE5LEYe5iKKb7RR7l7kHLC1IP8qnfDYrmhxwYI8AyW1FbrD0l9G3R1/y6/+l2I5yuznWjP0D1P3HgfuRkQ3JmMfar4BF+wV+Jm8M/6FWe5CL3k1CmHweVYfj2cmqMyJueSuxx9KEPmHvyFBps6sHaH4dOOrOzx2eRQEQjRDuBxIsiU3BvL6mKf2Y02L9QeEce7S1WB369zb3nm6SqLVth1amNYlRRWtBjDDfocV/9A6RLlij1qoltJU+DzRYyivLg60W0vqNlyvWR15PqPwvL8W57s/At49w38aq+iix+uf8lxd93dIlJ5RTUYaFSJcIXptp1q44U20Kd1kWeiFenhRRKvLGTZVZUaeqOQGDK9n6nyPwkDtr7B1uRO+22PQvoeRG5/ydSdtbB25hh4JvYe7H8UEjhlAftgi1AdN1qkl66Nmj0unvPJdM1Cm+undN7JPU80iLRVpkcUlhiXxvTOrHIhZW5oQ85aiN3O3TCTwIigR87KLxF2802OqHpCpF5FKigdEkCKkXw/E2ulf2KXXLCxRxfd/QmWbcYi7XMB6guaxulYOLbZlSN4IZjoNu2xwntYSdsqUSF3CLDxT58W3xV6u2ADMshqKYjpKCcn0IMDxLCn9ZoZz1702vNLzeygTZUXHXi4/HmyPrct4T6Dwxe70j+m0le3NK1Q9v6Vq9WHHPf92Z0IBLcOa/PDIs9zx+boSiw8umgyyhKKV72s+Xqoly22ybI3h0np8L+ax3a//RkiHJhkIaa7pRmS8d0iNtspZx2aZdyFF4seoFWYbRhQIzHdCkROT5GQU1SXGoQwspc/fh0d3EoEHEUgdxrCbfMmqk+s/KVCJWP2H3y8wDVszGdpFtxP/vgNC9vsEnPYpAqPoCG/Bgv+lYZ+koVVTyV8LxTZzX20JXCGEXY2vdFjpEXDnNWz1Ut1oDh9tOwdsEtd133GMkWZUwOosSDPe7PqrNfhIA347ZIXF8H/V2s6Ct4UcasrikosbtDZUdD8KJcZchvAa5r9jaxlDN95iUIdW4DB6RFKqpTQU6vo2qIpit4xiJA41FySsYJFSTvGZDT1XWvykxjV4UUThDt6lejz1MLQKr7IGeclwTwmmsrdWKrG27+gUPPZRD6bvSJgr2vhHqEVHJ5XZnjpZEu47PVHjykHKY4TeycPcYKJcXWYPjmpUkgSWIWAE6fteFyApqeNj0cAZcPgtHq9znTDehVM+VoRbkrz162gvbrisEvLHELj264DPqT20/F2k3Ce0+NbOOJZjMVyC5aVQ9v/xAwYzj0VfzzOICK1v7Wc2XjEnHZs3c/ATmZkXTNmPLJeTsQKx0B7Gc86Znl+MwNj4uRHZshyqJpRM9Fz8jkyBcSYoimfVgMr875/ruX0nUJP7FdaTEuOEwVF9oxTR+XeVK1YTEqiVQjOV+fRgIyXrhLtl9gULpmbi0L0VrTFFU0xajnVWu0V4JSlap9lbVGbJ0+C19VZxgUtC0vPL7k48GtviT1LrqupERRJS9u4FDQqCY6k+HMYRCwM27uQA5i/BS2iEDeMOfBptZ8FwnOnsnmpGpWPDl1j5bYhT3p4k22C2yaN1d08pSdbHebfUFuwSVJoMf5EAH/aNlMUd3n69iJ/FOYsNa8cSpGIKbwugbWblJwneRwxmurnh2pKzRPYIS4dr489iIUy2nx9t8HGzGJ72/dHB8NrCtkynR6iQLY8OUVxM+pp9ovXlVsdXMqwLM0ab12gcvzxbKwnDySzVLmE/vwfXUlgeRuvyu5usw2XmvIyu5lJ8LD3F05/D4Ul/J82E+T3pMpaaW9ChRNValrmY67yesiYfEmHcFG7v1fqrIxBDI7O2XEXh59Qu9ZMBJ6Y+2UeWRsHuW7Xjsmcm1g2lJ66x5+Llg1piyTllo5HYFl7ezJ7+g8WbKFf6Wokda31qolZtOnaAzstc5jPWrzbi7Pi3dxu/50Fj/Oii2x4i8vTUXrbExNlpVVqMqJA7batn1DRTKb+r11X1WEFJo3FKRGDDVH5hxmqQvE4ZeGu3mGl6v3znT2qK+9Vtoww8QWMdFwwwWK2VP3NKVaPkVmRZ9IkR+pqGAXxLCKBFtdMdcNXzQZDqXgCAeEe2zZZO7I4eV1E8pSpe8rx2hbZ3dvFpNvr0CqOgunec+Es8vtmPPR9vxbbpHJcz/K+QDtvIyGvGU/P7ijfKMCafoRX+wWVbNl7z687LgFvwWnnlpUgTwCED1kr0zGVObYD2mgO28Efn04mwYD/bbkagOZ2mfuDrhERUxKXs7x/feKm2Mj/jEcYYTNg0zpGLVsNUo5FZ2Tl3Mi3hmAnrOxY81Lz9hADwTRuf+gy1oPGGEZO9wBGTG3sFICQnmo7rOnKCIM/dvsleaYLUB9Cc4eswbIEWWcCwzHHdYUEYdAqZoqtSqdKs7jBJBxDnxvgngz/wmFlUy89KTMyq2JHEiXma6WR1jrio0vDqNvQIiGVJ0DSjQp0ZqVYEVPZI806vGNV+r+WSB2gV9zW35eHB2PTf66yPr65s+wqkiyZ7935UEZ6EI8IkE1R+HLi8SiIMkcXrxZjr6VdQq2dN8OKq1peg4kpHUX3YOUfMyl/eRmZhu0/MqENNPvSpEFJLowXpmq6nkCFLk1fbYuyE324/LC+Zc3QLEoDgn4KrBRud694c+GkWNrcI60xCjcq3Z8ONmSDjDySaSa3FzoSkh+3QPODWnCwptc0bV1bw8qyrUycNka5Gy2LuK70qBRVa/nyJYt8ycYAQfl9a7ZDarRhNjXhds/ZKxQFKn6WQsn+sTv8fVTFhocfeBXas1i4KWho4pfzeL9nS4cbRgX1EwidC0UWwp+/DpcY1y0Uzh1CyyH05VYg/hBpUk48Hr+X2Qytmv5GmQTQze/8W+ZOnn03OQtNuVM58IEYby1+bc8L8B3yPu9zBaTzpsbXQ/HOVoVh/3/5P5a7Gj23EiuLv9mmelDbbdWhdOu2VXRQZav55zufFNptKn0D7ZcurRqKViP0bjsErMIO5gex0fcyvidaXi56oejfgW4zsFzbygdff36bfTcnjmfDcu5VB2wOB71y3XD1Z6YRUgt//I3soZZLlYaiddyTfwE3tf1uPv3mNldYi4onhujM/WNb4xqFqqdzdI/0AUjxafBWT92o15PJvsxuBCaPRktVWwrVnK+CRM4KkBakTYGKdyOo2bODiWGaCfAasKy6NnXXNjJwYUlH6F/XYY+47mabbu1uBnZC20E5cWTKuCsgCIbW2JzR5MsW62zHo34jD2HaPqA1WYGRk7ffUiofQWunFti5eTlblRVfPkL+wQAfe0m3jzdwyXEvKg2vqOmabOnEBsv3XHjzcWKdkOqSXyVM057xNc+sbK3exZqLqAMQWJ711Ab2bMQbbPLGprpNi5/XD48N0mkxVmGCrrGqaKadudZ4ZbPyKy5+bSmD34XgGjIEmwBEL+rq7dl+aWUmAwB7boDUbkbozzIG1mp25vZttvG9wUX7Z+XIXSt3/jyQluu4ChfI0NcGh4UKJW7efcHhxbvyldfcKE4+WIV0JwkdmHJmigPbX5BEmh0TzFhFxl6I+hrt6bRwJ+KOAyNZ7okscQyqMCtaR+rLdVrHW2TGZW4iGf483KuvnHKCl6eG3PZrellBbHH3D2syuG002bhTGVvvomtkgPNYImdCdjrtsr+yEpBZmSyKwyAlfKQ4AzoxXUJ/BiDI7/J1qBLd98qlmOKpo+U2q5pmSaXDiHrA+wRUWWXhzOzDmCDeOmycjHxu18StKYu8HDy1IGV/kcOxm3gpx22I2LCSnqXHlur97Uzn7RVf5ET/7D04Ymq/Uz6N8nKx6X7n7g3hCDCSz+J8mgyCQrDqkXxseR1rFRSkkWGV1ivZ/+cDtb24ILpTiD2oQ3xWmNukgeRt++1om6UWTlZhIcLtm52cj4Rw9JJyuQpzde0VKzAJlWpGVCi3E1ZgIW4+O2DRTAcD+57z72AsjWQPi0MOt5/e7ewA0zm7MyiRZghDrPm4uNCaqd+Oet/Se88u1bEHtzq6/7Ten+m93vcOIVb6KiQtImlgcTq2lUb/gQ2yUvrUxhvagrBWWTtn4dllbgG9UNMbW08helRBR44eEHz1mC/I4FdofJOT0GWJ7FIscM8cu2m157nedtwddEOLKFMaB3fde9UwWuWJVbWc6DaD6l4g6D/TbdE+L3WSPCqIvmlN9OJVr9WvD5UmvG0mjkA0t46YP+fI0UGL3tuzIun6B+HXv4a0nPamzjj8h/Wfs3KZrlQsIqLVkJdNfp4Y6b9FaC5n4tBq/h3fMoHYXE/I5JFO7rexN40hHpm0LUGKWPlOtRkLtl1s4Mu/0L6O986F5xyWNQTtOaM8x+UZRb59R0E8w/x+HCx3bOKNzdTGkJ2hC0paHj7gjX18yHoF66pZwYGr0Im3+Ix4OfkHqSRZNDYvtnTuWBnmsQi+i2IDfbB1ww9d9oxERN/JCqxYvxg6Bn65gHHo/rvHC+YCJ6UWIn+xPnzHIsqE4F32lv2PnXdNLgQciin+sYbM0+EHyjZYwRLCi6UP3orJ+Evhzv6FhwwgtX8UUBdzdbs5Nt/6B3Yd2D/k8CO/GCoGBYBMxq+oMzwNLpw8ZW+kOhM44rnVD1EVTBVtZlKBC/Ug9s6sgfUI4LplaFAhSCLcXVOm4WWSmOfuoD9/yIs+VBIoSvy+Ypyngd44WF5z0x00JXcIUfjlC/+4Re+lRZ8BZMKihwBW7LTAJxt0u1mALn6Kmy4/fFfMItLTAQ0VbkWNq3fB1YOIHpRpV0MocmmyP2qBaJ2IeHrbU0kc7s9QE76kH2DxIsbn/14fBdEQS4xZ8NxUUAe52h5QpRHf4IzgAQt8CrwydLHuC5ZKTEmpcVH0jGC7Aj4q6q5TnbM1hyIjpetXADa11wogJTVe18yXeG0arHIHA0Y7cdyo8qUoSQ1ElA0drxku9MpIWU4T1yM7FVjSNbY6UxYfYjEVYmB5DN84rXN0ph0QTqZ40bqO1qTDUuhcpqdKYSc8aa/GrS9j2dY6TCXhU0deLAt+IIt4FC4ba1p4OXCh8csajcfJIfH5PEL7tlSCCa2IqD2VkHJOv50XfWTptxpxTbQMrlYoaHLqkOxGIhWrPbe/Ne1ZZlgFL4V0+xS79tzvhkZ82XRCRu2iHRsqqWUckewOS9V17ZZ4E3i4z6R8xvccdG3Ocgs4OzRGg4hL9uy/q8rbUu5VUtjCNXtSmEzJyIcJQjGlmxSdGz2Dcf2oj3iUd6QKh85UC4mBBcSLHm1f2Pg47qaxVLISRyZe3KUstUoPLxu3hwnuuXmtBPmtc7u/rbRFPcr+R1r7SOLBOkROXkUbh7BP7wiTw5AR8Z3qO1FbpoupjM3b8tBWNYUTknQ2Af2J1aDH9vBV8tvnv2rdnVdLMFdSLlZd7Z1IviiZPmlZhclx39vcE6Jsc2Qrk51chJyLlZzApdfTEV5SlRzvvTZKCD5QKUbmZMKB9hEvGfitA3WYWoplxc9tGG3oOJq4OaYL4G0gFt/XUW6xk9CfBf23oF9B/a/Day13YeMmUhND9jpT5UjQsZyYLNM/lS8lnOyJfDxb4x2lXU8bn8jClvX4EpOrdrV+qcSuFP1Aqd50U3UZcaSYodnKPZpL+L0/6MC/iCLpp3T1pxfU/n7c9y6Q9ggWQZNGfvxhP7G53niP5mhb8Aduq7X86WkQ+9G3o38L42QDwUXQtFKrplrx6/3uvVbM17cHozL+lE40fHyYYhZqM/Mo24GcLY5hANUTp3fAYiDjXp4YhBKZMdEqmh6RPTm4V3J61ptmgGgOfvqt46xTQS7izW6RnKMtIsJLOI6+QN7Bd4p4Ud7uTcMEPI+D1coVK5/3Hf3lrLydze9aqIvSf9pGLT615c/h4LmpxyGql6KeoqSijFw4RLrC/ccA8mRR+NphMf54/LmQ7152XRxkQI1hjexndvedHZdAqMjO/h7RSs/cygdBRTCcRSw5+/utdtOXwGIeYZB685cJTjB7ALJbO4JclBqISGEBKy/jyxlHi0fs5u0zJpqnruSN2zJbumTc0BoamjwpWFwmWhXlAdWyQRSMVPgq1k9Vxo3iLDc2l5zrggCDCWNtNKGBx19w+sEs7sYU9v7U8f/pJ2ddoH2isqXUGL/TezYiZKlTh+QeI6rw+t6/f2XX9TJN+QwGRB+XaAJd+5lBzhh43nDPKajHenA7AYq/k5QmBstwkGZP1a/2RcPD4WBucoqSuyOP4rmddtw3ZqFSVOrCNgF/54cUyOn3bCs0yUf1yZVHNrKAcoZRdMIicM++jQl6HmR7ESMk3tPGUKZqh1wo6sTECnQWzV/tMPV8Jw6U3PoaupBUvZMwOeM6EDy+IPqsJ15gvSC8nF59OnwmN7InN51ONFyTImrTcTXzQfILIQQKBIzEOOezAVPvoYsQoH/GKHIVWVWfLGlk6n7XQC9Dd9rvrS79bp10NduV0rE3FPCNP4tJ+rVuqPM7KRyUU9+2JkYXdGnXKeM1+INWc3CEzbcfEb7Vl9s9aRjvMxc9DAByKjmkbdFuf3Jyl8aYS9nL//qlq3d/dbOA1e+MjVw+tB6/I7qyHdhyPiR2eSdTnZ0lLzUQi6zgKo2Foo9e3E36pjTjGYhP1+wS049qXVme+aL5anVEGABJCW31HQnl9/4JwWNCI1re9z+r3giV6cVdOCQED9OQv2eEc8G65JkerCRu1bqEDnSr/3Wem77n0xeb0jFP6so3+Irgf6J7GcTwVAirtN5Fz0CUDvVegoh0+9AdcHcqDnXE53wyZvNOgcv65JuSpYdc1Ss344lm3UEyhQQjE86Ivrx/j9eJWkzREioIhf93i025n7MFea533PpQ6cwXc1b6+gr21lBNbysjyvlkwmdf/KCppBCs7jM52MvbuC6Oq52KIRVwYXdf45KIYUTxt8fYR86p9+cV45etWM84DGn/lJj+V/WpwBTJYSeq3tWoSUzItjFKmM3J19YwqXGq3+5ktn8Lu6/G/lvHMGafMNf0L9r5zMfnKuyfbdH6B3JO5J3JO9I3pG8I/lP3h06zzRG/Xp+hf7VwtpD/1UWz+tMBFk85Wi3VNUvjVFNEDUT3Q4gBSvXAYeEeXoSq8H920XRPh/rrpXQEAVf9BlLc6vRqkm0mgj9FNNHHkqcAm9UdjEVvHFvDd2OiVMP4WJV91xVexAkQo9C2EFgvK9jp57JhyIhQ+B+3j5hMyJpAFKTUKXcGUArQB4gyuehEzpKEUirkBlGlsubLDnJ2c9XgFsP3+IuKHBaRa7+GwSAoxolTas043jLe+s5SOF2wFHOiK7PjxzNktBU46406IgqjZUub4vqOglplyJFXtJojzLw3OS5gTnm/VZMpxg40xB6GyMnC9M1x1U2aRMDcf3vGzzbJWNLLk63PMID1S9CyzFZZcn4bIwVmHsx2/d+fkih8um2cZ0M8A2V+zWPQtWPxh+QvqDNzPMx6GNRy0ucOd94oYSJKKGMn+4l2VejLAEg+tESEUrSaW3rf3/+iwcczRQnLupYAg3Z2zWU0sie879yoXEDRZS95RWslHbvxxYgHjsKJJ37cXhmbbznbNoHAaL3DM5YKLo5P4eCYjXeZ20HILgIpUVQF91YXo70cPHFF7e54hlw/P7129f1MfZvJiSfrPwscs0jlRBdkyk8OuhpSSkXZbuYwtb6XcEMj36y1KlDdrtHbBrJP70zuKQ5tgtAL/V1Wisk7EQt3EC3OYd/S+gKONiJ8f42tZ3rgkEgQbwII5ljk1V7/2stwZYmzcD/9dNhTPYRMfxTxReRGLVpcOGafMpHMZR/Mm3P1TDjukutMAe77LnE2J4c5HDZIapP08PAMLfgSyVGkCpznrGTOTkyTSCXnM7Sid4wV8RVAEe4KSWb5KSLYhfiOXMYYCCbU73M4I6bAOp/GPT+xrCZ+cQBYEAxLhnwmLcsLGf4YUXhkcmTigNKVdV8sP0o/9T7kriZ2xvsmORVTHFy0SqI8rhFy1MUMb51IktAnksdEc/2S3fiB/mxNyVZOtxmeGVNhHL4wkTXewaS9o4dY0z0snjCuY9P6riUULoPY7Q/lFhRPrWvG2gbSjfZzX7gMbnWCnNk5rZym64lnL9mSO2a6NJByrjWJo26zYlQ9PFUfTDl5E3JBoNnXV4ywJJbhzl3G5+Kbsp4BpGcuwccfVO+3B9ISNs7OnZmYKfTZzKKOZ629O5IT/QXwrEvNVVWUcBRmYmcZ1iZoJxOx5qjiTZsevO3EmjOWZ4NpRMzmTJ3vNwKp55KdNXMY7TzY7cH47wQY+CROR0Tl8NzPoTZBljVElu88gODVk7cuRf1MlGNDaHmog5dkfongDpM4R0zePFIThJ8JI0S5lPDbTtohM3h47XnPl0zOb3M6aJYUNJeJPJMuDP/VHDa7UpByUpFW13dev8BR39ZaslSOdCzP8alLrNibuiT1S2d0qJDEhteuYdnuTHBUDEO1ozn6jeWGceJQSypRiIt40oa9JpuEeHhQfjxMD3OxKpDuPNRaTwDg7mBWK1xFgFfk6uHN571bKd2zXUTQZn7NYtiNiGJd2VbHuVukngj5qIDJ200xaT2pflkuHdeGnXhhDNOu23CMZCeLh9MMf0kqgYTe7eQmHXbW7dmLeCmWwY9y5suUW9NzJivu6N/4XkZ8WUumztQagVWjZm5DiYg5ozBabyWUziCAAVzCbqt+R0bhYdSkqzw5M6mxUVB4KoyWhVLfz7S5Gc5KW/5tcMFhNY8JaqfLkNZVlEqx0WPUvMmTo1abJmUpbanhM7E9OKzZwUxMnNRAt9CvkuGsAwAEuOza2jDNTgGM7XFGxTKUSZdlcWspCiUVsGrnvVHEBnmdnuxX//41F62s9LTlaaCRa3SWZKbgi5dyXTatE+YxpdPN4cvwrPFJNuK/lUKzFo0MEZGscLjMpom8XnWViBtbKnKuS2jWhVTNcNPZIo5Z/g9orBtw34zSD2ovF5/P5QlrrwPRIAWzygQ3pXokwc2YfNEtSFzcm1a9cKcb4nVnauEOMyXZQHu00Tyuqae9GeNkqyd0PaBhPYR1SsIDutoOypwVarziFOrw0c8DO5kyx3QModxzm6PorzLiDpVRXm+SbxG4X6hu/UUosSMhay+Nb3ilmJz7lSVQNSG4E7ia4p15q4p8u5qnsKbxDcS87JlrfLtk45fkxM4mah2kcRUMXqzprjAxLAVPjCZGjNS9DWlSoDZibB9//QHXLw/UZJFHkE9TmgkAo8sOnCSa9X+lhrG+htdW39ogxp8pRQeV0G3sdKXAJv6mWK84WWespPXHgO88nVdFRNDsBHeg5i6cHFzTYRzB3WuniXMYyCDjUz4CAsuFHe/lWBiy9swAH+oS9cZTed8CgSAslPqbTQf2xfrXy66+97y5q6Fo4sL+xALdP3GJ1Zhi5o4pK6GHwpCFfTGe++jFoF3Jai9gzi2QDI3j3+40kHDnyiahg87GkkmJkZP4XyCLE/3b8W40o514A2HTkbH5405VBKdK0cijEwWmX+q0X/hxUx/q3vc44Ezm9T0dNn89xMzu8J3dLc0AtBnv6x76rIo/8pY+sIEpH4xBqUlrMSXRS4uDygeB0+ZwOeBJjztX9TeCQz/WDAxrhARm72LFUPIUoZjqMxNaZ8F1UoOc1i6xRWKlVtivDBynVFQ1c1qO6FqZ0UjbvCj4EItb+dgbMaGAX5D3TOmx+SaUO/U6RDayxAzrQCnKp5TdINV3bm0aQ8NfXxnz6onkZ2WAeTzv0TQQfZBt4F/hSgAcFTvt3TuFuAJ/q+QAhWs0DLQ5LCfO9jI3X7hfkUdBvyv/D3HlC2nSB5FgMh9AhF5+kiFWPs9bM0A3J0wO1Scx3Br6ugXsTJT6CI5qlSRLGGp5j7/dloFnPrdfknIuXZe53w0ehIa+8lGxb7OHqiKDo1JKU5uCU1zfuagywTmh4lt8SmnY/ZVYAYWFrPC9rNDKR7oxsVgOrRd8zxQaG0LkCvSla+iOmK624yNS0uxfmH/jGtiS+fguNqNwt1rFIor2ElNR1bphGdlhHIqiM6vIAoCU8Jz8kC/4JJFskRlSFv7Zl9ZZ5iPw0Y75r6ml/NeaJG0pDvAjnsSN3H0TuhhIkOB/qxS29wguL0zfAd772KE6vmHJuCtECDaLRQ5a1sF8mnjI7ezF6PoT7oajVgGksZEPjxwh2AS31Fqt677MyyOBmu81QzO2/IZdjJOgSydUFTocQnhNejR0TIrOcQiHCZQsOCrqVez6fxRzZjMJbgQGXqYw7C0YwpKI+OoyCp2DCyGAVaeRovHeKoqNHwap5WjhTWKW7yFW2yKT+rtlWcGJsft8YOQ3o8UEf6BcRDIdRxmBFCCX8yvpSsf8VGEmcitmEW/GdxhtgmOTyYsxq6uuU7pVdVFf5tiaVMek9MxZA863cfe3sCRTbecSgEnjLrW3zkKXJ5zKILD0C/O/tNKpCDZLQrYNMZcmDYnkw7UFA+ParAwCwcQA5PAV3Qmb/pUkLWJt2ZA3hxg5M4CePfxDCpXFDDN5kCqi9ozThTKpPYuaH6Zmf4DWmoYtm8BfxkkjeyMS7l+zmffB/fDPrX9Mk++fgNduSJAdo5QsH1xCbyIP9N3LPZWyOsMIbKXDScdSo5cdPiZV6HPOyDSx0xnqlplLWihVkZtLTC+ZajYdhiTOOuhFfI6VGJpzJm6gacHv2tJGrUvf64aoC1Egn7cOLd3xwuRGj/IPqAz/aa++UzaeERQmLsLe3KRM3WFrv7BZzedjrbIP8w9MveRwRmcul+qOqiAc4oiOPd1YJhArYJTzrmf5uRrr/+klrIn/6Z9X/OIxFU7TotJYSzgg36XsB/W7d/TrRC7BQE5dvDBzm9+XPTG16XQxsi1VkGvF9TIYpk5BT88AN9GmPXE64Lpja6PTn6es1//KPy7l3LUK6P/fRml/+JW+wBvGRWKFx3TnT2s3+jdI3pmX2JVPCHehpCq0x9WJ8h3jn4Mp0UUo0aJ5zqHH9TOB2ye0ym4F2FgYLFXY+83s/1fqyMwaB29n2vny3DFPDRYZ1N0WrT6+CP0nFQzkrVGODzaxAHs60OXeoU2UkG/iWot5RLiio1/Thvd8Iu3gUEBP0y1/3bORLNOlQXC45qkLL6JIEz1gdwlRkS5rn+fw8UBycVCOGCtrokZA6ty0WEHf4ziLr469/4a1KgUqhXTYrviUsaaXKN6m+G/VaXNArxqQnStlsm7c9Nyzpl7WGnp30Uf4AMHFtsEcizFc6FdBzVONeaqORGVfpiUPNtQsFR1oQMtddEU9bhBZaOfLRb2GWp2vTE3Tdgc0GUtdEFRM3QIgajiEcFlpdCDhlBQfIHTl0NL6hm/bqBNbyjnxnOnDm1cof/MTCnYYGPzh1SJ9+xN/88tf45VwaR0u8DhAeg26T0n2toDDUU0YyzlPQGfbKAI0P4CiO06YDVpqm/4AE3KTwM6C6r6IRz1NO9BkB2TmqmLbK76pihWM0htcWa3nQLoLjx24G8/XnMvADV/H1C2ZfFzNdZqRoD+3QiYnb6VDKvTzjP123rfOuzWAiLP668NKB21oTr7YvWfL4O+/qxdaRdE0Gliq9C102en+72kJV56FsNmLzwewlX+Li4a0A9ZtFBUcWiIfoYg/4N+TXuO5fwPUEsDBBQAAgAIAC6CNkkrh0czTQAAAGoAAAAbAAAAdW5pdmVyc2FsL3VuaXZlcnNhbC5wbmcueG1ss7GvyM1RKEstKs7Mz7NVMtQzULK34+WyKShKLctMLVeoAIoZ6RlAgJJCpa2SCRK3PDOlJMNWydzCHCGWkZqZnlFiq2RqaQAX1AcaCQBQSwECAAAUAAIACADqkkJHiiTiqPoCAACwCAAAFAAAAAAAAAABAAAAAAAAAAAAdW5pdmVyc2FsL3BsYXllci54bWxQSwECAAAUAAIACAAugjZJywPz1GYvAAAZUAAAFwAAAAAAAAAAAAAAAAAsAwAAdW5pdmVyc2FsL3VuaXZlcnNhbC5wbmdQSwECAAAUAAIACAAugjZJK4dHM00AAABqAAAAGwAAAAAAAAABAAAAAADHMgAAdW5pdmVyc2FsL3VuaXZlcnNhbC5wbmcueG1sUEsFBgAAAAADAAMA0AAAAE0zAAAAAA=="/>
  <p:tag name="ISPRING_PRESENTATION_TITLE" val="Everything DiSC Productive Conflict_Beta 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dab7f2636b676f8e187415e92406cadd923f266"/>
</p:tagLst>
</file>

<file path=ppt/theme/theme1.xml><?xml version="1.0" encoding="utf-8"?>
<a:theme xmlns:a="http://schemas.openxmlformats.org/drawingml/2006/main" name="Everything DiSC Workplace_PPT">
  <a:themeElements>
    <a:clrScheme name="Everything DiSC® 1">
      <a:dk1>
        <a:srgbClr val="252525"/>
      </a:dk1>
      <a:lt1>
        <a:sysClr val="window" lastClr="FFFFFF"/>
      </a:lt1>
      <a:dk2>
        <a:srgbClr val="187EC5"/>
      </a:dk2>
      <a:lt2>
        <a:srgbClr val="B3D1D6"/>
      </a:lt2>
      <a:accent1>
        <a:srgbClr val="FACD26"/>
      </a:accent1>
      <a:accent2>
        <a:srgbClr val="9AD0D8"/>
      </a:accent2>
      <a:accent3>
        <a:srgbClr val="5B787D"/>
      </a:accent3>
      <a:accent4>
        <a:srgbClr val="FFFFFF"/>
      </a:accent4>
      <a:accent5>
        <a:srgbClr val="98E1AE"/>
      </a:accent5>
      <a:accent6>
        <a:srgbClr val="FFFFFF"/>
      </a:accent6>
      <a:hlink>
        <a:srgbClr val="14A5EC"/>
      </a:hlink>
      <a:folHlink>
        <a:srgbClr val="156CA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verything DiSC Workplace_PPT.pptx" id="{36EE3DA0-EEE8-4333-BE1F-FD1FCB097A60}" vid="{54C4E833-81C1-418C-8251-072B5513EE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Everything DiSC Workplace_PPT</Template>
  <TotalTime>4</TotalTime>
  <Words>203</Words>
  <Application>Microsoft Office PowerPoint</Application>
  <PresentationFormat>On-screen Show (4:3)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Arial</vt:lpstr>
      <vt:lpstr>Calibri</vt:lpstr>
      <vt:lpstr>Lato</vt:lpstr>
      <vt:lpstr>Tahoma</vt:lpstr>
      <vt:lpstr>Times New Roman</vt:lpstr>
      <vt:lpstr>Everything DiSC Workplace_PPT</vt:lpstr>
      <vt:lpstr>Everything DiSC Workplace®</vt:lpstr>
      <vt:lpstr>How You See Yourself</vt:lpstr>
      <vt:lpstr>How You See Yourself</vt:lpstr>
      <vt:lpstr>How You See Yourself</vt:lpstr>
      <vt:lpstr>Group Discussion</vt:lpstr>
      <vt:lpstr>Goals</vt:lpstr>
      <vt:lpstr>Discovering DiSC®</vt:lpstr>
      <vt:lpstr>Cornerstone Principles</vt:lpstr>
      <vt:lpstr>Your DiSC® Style</vt:lpstr>
      <vt:lpstr>Image Credits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DiSC Workplace®</dc:title>
  <dc:creator>Susan Rachmeler</dc:creator>
  <cp:lastModifiedBy>Susan Rachmeler</cp:lastModifiedBy>
  <cp:revision>3</cp:revision>
  <dcterms:created xsi:type="dcterms:W3CDTF">2018-01-30T15:50:18Z</dcterms:created>
  <dcterms:modified xsi:type="dcterms:W3CDTF">2018-01-30T15:54:32Z</dcterms:modified>
</cp:coreProperties>
</file>